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60" r:id="rId6"/>
    <p:sldId id="261" r:id="rId7"/>
    <p:sldId id="269" r:id="rId8"/>
    <p:sldId id="274" r:id="rId9"/>
    <p:sldId id="270" r:id="rId10"/>
    <p:sldId id="262" r:id="rId11"/>
    <p:sldId id="263" r:id="rId12"/>
    <p:sldId id="272" r:id="rId13"/>
    <p:sldId id="264" r:id="rId14"/>
    <p:sldId id="273" r:id="rId15"/>
    <p:sldId id="266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02C"/>
    <a:srgbClr val="D4EBD8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D661AB-3145-40B8-9FEA-864617F1DD3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4965268-4C59-7AFB-4284-29E601536C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834" y="257519"/>
            <a:ext cx="1189691" cy="580218"/>
          </a:xfrm>
          <a:prstGeom prst="rect">
            <a:avLst/>
          </a:prstGeom>
        </p:spPr>
      </p:pic>
      <p:pic>
        <p:nvPicPr>
          <p:cNvPr id="9" name="Picture 8" descr="A group of peopl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28D1CA3D-8409-3173-B747-9ACBA4A3D4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19" r="40740"/>
          <a:stretch/>
        </p:blipFill>
        <p:spPr>
          <a:xfrm>
            <a:off x="7486650" y="0"/>
            <a:ext cx="47053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B52FF7-DC33-7E25-FBBD-2EB5B40461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A3E50-760C-4B48-105E-E945156BB4B8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D37331E-735F-8E59-3652-56BA4EC31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53E72A-0CBB-37E4-4CBB-0D8B145990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6EED84A-799A-8529-9C92-E21975AF2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5E78D5-12A9-B6ED-45AC-D0E7181AEF75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0F579E-C8D0-F9E6-EDD9-7C00C200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19FBE4-3409-72FF-CB4D-F0564994F44E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5" name="Picture 14" descr="A picture containing person, person, suit, standing&#10;&#10;Description automatically generated">
            <a:extLst>
              <a:ext uri="{FF2B5EF4-FFF2-40B4-BE49-F238E27FC236}">
                <a16:creationId xmlns:a16="http://schemas.microsoft.com/office/drawing/2014/main" id="{A99DEF5D-0187-0569-0152-FB86A428D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474"/>
          <a:stretch/>
        </p:blipFill>
        <p:spPr>
          <a:xfrm>
            <a:off x="241461" y="1765301"/>
            <a:ext cx="3819494" cy="33273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39BF06-7B02-F173-5A28-7C6D18FD90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66904"/>
            <a:ext cx="1534767" cy="7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FDE854-D606-CD1E-DC1F-F60B3AA8FC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F8484D-32E4-23BB-2A63-4888AE1A6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12188952" cy="68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66B59E-D6BC-19DD-D9CB-0C46CDDE46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ABB8D-A9B1-BF5E-8E51-DAC64CE57FBB}"/>
              </a:ext>
            </a:extLst>
          </p:cNvPr>
          <p:cNvSpPr txBox="1"/>
          <p:nvPr/>
        </p:nvSpPr>
        <p:spPr>
          <a:xfrm>
            <a:off x="478305" y="2551837"/>
            <a:ext cx="64484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F89A2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Student Enrollment System</a:t>
            </a:r>
            <a:endParaRPr lang="en-GB" sz="5400" b="1" dirty="0">
              <a:solidFill>
                <a:srgbClr val="F89A21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8232-02AA-07C1-0463-707EE11A3C6B}"/>
              </a:ext>
            </a:extLst>
          </p:cNvPr>
          <p:cNvSpPr txBox="1"/>
          <p:nvPr/>
        </p:nvSpPr>
        <p:spPr>
          <a:xfrm>
            <a:off x="343834" y="6394867"/>
            <a:ext cx="290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Helvetica" panose="020B0604020202030204" pitchFamily="34" charset="0"/>
                <a:cs typeface="Segoe UI" panose="020B0502040204020203" pitchFamily="34" charset="0"/>
              </a:rPr>
              <a:t>www.collaberadigital.com</a:t>
            </a:r>
            <a:endParaRPr lang="en-IN" sz="18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80168-9EA6-8268-9CBD-E6A6EF00771A}"/>
              </a:ext>
            </a:extLst>
          </p:cNvPr>
          <p:cNvSpPr txBox="1"/>
          <p:nvPr/>
        </p:nvSpPr>
        <p:spPr>
          <a:xfrm>
            <a:off x="2476500" y="771953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Login/Register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C5EFB-F34F-83D5-ECD8-0CDFC6288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3155"/>
            <a:ext cx="5671479" cy="2918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3BB9F-44C6-39CC-B2CD-58ABFBA66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07365"/>
            <a:ext cx="5934634" cy="29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0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05AB57-DF88-7210-4D89-C2B44DE8A7A6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27955-703E-A323-8EFC-B5642F76D45C}"/>
              </a:ext>
            </a:extLst>
          </p:cNvPr>
          <p:cNvSpPr txBox="1"/>
          <p:nvPr/>
        </p:nvSpPr>
        <p:spPr>
          <a:xfrm>
            <a:off x="2476500" y="771953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Admin: Database Management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25374-8B11-6ECA-D3E2-7745C5601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1949"/>
            <a:ext cx="5853951" cy="3125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960CA2-14F8-CBF1-E055-D1DA0AFC0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951" y="2411949"/>
            <a:ext cx="6176684" cy="312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97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05AB57-DF88-7210-4D89-C2B44DE8A7A6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27955-703E-A323-8EFC-B5642F76D45C}"/>
              </a:ext>
            </a:extLst>
          </p:cNvPr>
          <p:cNvSpPr txBox="1"/>
          <p:nvPr/>
        </p:nvSpPr>
        <p:spPr>
          <a:xfrm>
            <a:off x="2476500" y="771953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Admin: Database Management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9AE09-4C46-7EFE-0FD7-492465BE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70" y="1891703"/>
            <a:ext cx="9610165" cy="442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80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6DBABD-3600-8C15-BDF1-716C42838847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2F5E4A-4845-C76C-018B-E720A77D9089}"/>
              </a:ext>
            </a:extLst>
          </p:cNvPr>
          <p:cNvSpPr txBox="1"/>
          <p:nvPr/>
        </p:nvSpPr>
        <p:spPr>
          <a:xfrm>
            <a:off x="2476500" y="771953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Student: </a:t>
            </a:r>
            <a:r>
              <a:rPr lang="en-IN" sz="1800" dirty="0" err="1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Enrollment</a:t>
            </a:r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 Functions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A3175-1265-9E6B-D9B0-A0DFF1036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9221"/>
            <a:ext cx="5836024" cy="2996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91BEC-C5C9-1FAE-B995-F399AE5B8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11" y="2579221"/>
            <a:ext cx="6501589" cy="299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5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5EEBAE-A093-35BE-C1B8-5F86D8AD68D6}"/>
              </a:ext>
            </a:extLst>
          </p:cNvPr>
          <p:cNvSpPr txBox="1"/>
          <p:nvPr/>
        </p:nvSpPr>
        <p:spPr>
          <a:xfrm>
            <a:off x="5133975" y="568237"/>
            <a:ext cx="1922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Conclusion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85C2A-CFD0-90DE-74D4-001FF2D58F69}"/>
              </a:ext>
            </a:extLst>
          </p:cNvPr>
          <p:cNvSpPr txBox="1"/>
          <p:nvPr/>
        </p:nvSpPr>
        <p:spPr>
          <a:xfrm>
            <a:off x="860612" y="1864659"/>
            <a:ext cx="105424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The final product sufficiently demonstrates that a student enrollment system that is intuitive to use can be developed</a:t>
            </a:r>
          </a:p>
          <a:p>
            <a:endParaRPr lang="en-P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Creating all pertinent information for a class is a simple matter of filling out a short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Viewing, editing, and deleting existing information is easily accessible in one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Students can enroll and drop classes with a single press of a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/>
          </a:p>
          <a:p>
            <a:r>
              <a:rPr lang="en-PH" dirty="0"/>
              <a:t>Such a system won’t necessarily completely alleviate the stress that comes from enrollment, but having at least one process handled swiftly the way this does is bound to save a lot of people headaches.</a:t>
            </a:r>
          </a:p>
        </p:txBody>
      </p:sp>
    </p:spTree>
    <p:extLst>
      <p:ext uri="{BB962C8B-B14F-4D97-AF65-F5344CB8AC3E}">
        <p14:creationId xmlns:p14="http://schemas.microsoft.com/office/powerpoint/2010/main" val="3066395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5EEBAE-A093-35BE-C1B8-5F86D8AD68D6}"/>
              </a:ext>
            </a:extLst>
          </p:cNvPr>
          <p:cNvSpPr txBox="1"/>
          <p:nvPr/>
        </p:nvSpPr>
        <p:spPr>
          <a:xfrm>
            <a:off x="2572871" y="568237"/>
            <a:ext cx="6589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Recommendations (Future Enhancements)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3F3A45-2262-5734-9C4A-CC161746B0E5}"/>
              </a:ext>
            </a:extLst>
          </p:cNvPr>
          <p:cNvSpPr txBox="1"/>
          <p:nvPr/>
        </p:nvSpPr>
        <p:spPr>
          <a:xfrm>
            <a:off x="986118" y="2079811"/>
            <a:ext cx="10264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Implement means to export student enrollment information for use in other systems (e.g. tuition calculation, pre-enlistment)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Add restrictions such that enrollment is only allowed during a specific period at the beginning of a given semester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Expand user base to include faculty members, permitting them to view students in their class and select which classes they will teach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Replace current account management with a single sign-on feature that makes use of university email address</a:t>
            </a:r>
          </a:p>
        </p:txBody>
      </p:sp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03A12-0AA4-00C6-4CFD-58A6489D245B}"/>
              </a:ext>
            </a:extLst>
          </p:cNvPr>
          <p:cNvSpPr txBox="1"/>
          <p:nvPr/>
        </p:nvSpPr>
        <p:spPr>
          <a:xfrm>
            <a:off x="2789021" y="2705724"/>
            <a:ext cx="661215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Thank You</a:t>
            </a:r>
            <a:endParaRPr lang="en-GB" sz="115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C51203-C25D-740B-160F-E334C0EB9422}"/>
              </a:ext>
            </a:extLst>
          </p:cNvPr>
          <p:cNvSpPr/>
          <p:nvPr/>
        </p:nvSpPr>
        <p:spPr>
          <a:xfrm>
            <a:off x="9986511" y="6524193"/>
            <a:ext cx="2196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Helvetica" panose="020B0604020202030204" pitchFamily="34" charset="0"/>
                <a:cs typeface="Segoe UI" panose="020B0502040204020203" pitchFamily="34" charset="0"/>
              </a:rPr>
              <a:t>www.collaberadigital.com</a:t>
            </a:r>
            <a:endParaRPr lang="en-IN" sz="14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DA6FF-6F44-C06C-54EB-E08AF6143311}"/>
              </a:ext>
            </a:extLst>
          </p:cNvPr>
          <p:cNvSpPr txBox="1"/>
          <p:nvPr/>
        </p:nvSpPr>
        <p:spPr>
          <a:xfrm>
            <a:off x="4224229" y="372546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Personal</a:t>
            </a:r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 </a:t>
            </a:r>
            <a:r>
              <a:rPr lang="en-IN" sz="2400" b="1" dirty="0">
                <a:solidFill>
                  <a:srgbClr val="D4EBD8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BACKGROUND</a:t>
            </a:r>
            <a:endParaRPr lang="en-GB" sz="2400" b="1" dirty="0">
              <a:solidFill>
                <a:srgbClr val="D4EBD8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4569-3E72-209E-3294-60EB4C694B43}"/>
              </a:ext>
            </a:extLst>
          </p:cNvPr>
          <p:cNvSpPr txBox="1"/>
          <p:nvPr/>
        </p:nvSpPr>
        <p:spPr>
          <a:xfrm>
            <a:off x="3079959" y="834211"/>
            <a:ext cx="6030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(Name, Past Experience, Qualification, Career Summary)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A408B-108E-8EA9-DA0A-9F0FA1CD9B17}"/>
              </a:ext>
            </a:extLst>
          </p:cNvPr>
          <p:cNvSpPr txBox="1"/>
          <p:nvPr/>
        </p:nvSpPr>
        <p:spPr>
          <a:xfrm>
            <a:off x="507206" y="2036897"/>
            <a:ext cx="1007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Name : Derryck Ramos</a:t>
            </a:r>
            <a:endParaRPr lang="en-GB" b="1" dirty="0">
              <a:solidFill>
                <a:srgbClr val="15102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507206" y="2798547"/>
            <a:ext cx="10071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Past Experience : 3 months internship in Amkor Technology Philippines (developed an ASP.NET MVC application)</a:t>
            </a:r>
            <a:endParaRPr lang="en-GB" b="1" dirty="0">
              <a:solidFill>
                <a:srgbClr val="15102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AE72A-AEC0-D00B-117C-50F93D7FACDF}"/>
              </a:ext>
            </a:extLst>
          </p:cNvPr>
          <p:cNvSpPr txBox="1"/>
          <p:nvPr/>
        </p:nvSpPr>
        <p:spPr>
          <a:xfrm>
            <a:off x="507206" y="3874787"/>
            <a:ext cx="1007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Qualification : Bachelor’s Degree in Computer Science</a:t>
            </a:r>
            <a:endParaRPr lang="en-GB" b="1" dirty="0">
              <a:solidFill>
                <a:srgbClr val="15102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B1C4D-84C8-31FA-3922-10AC6E28778E}"/>
              </a:ext>
            </a:extLst>
          </p:cNvPr>
          <p:cNvSpPr txBox="1"/>
          <p:nvPr/>
        </p:nvSpPr>
        <p:spPr>
          <a:xfrm>
            <a:off x="507206" y="4793732"/>
            <a:ext cx="10071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Career Summary : Fresh Graduate looking to further hone their programming skills and add more skills to their toolkit</a:t>
            </a:r>
            <a:endParaRPr lang="en-GB" b="1" dirty="0">
              <a:solidFill>
                <a:srgbClr val="1510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393700" y="501134"/>
            <a:ext cx="353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Key Takeaways/Learnings from the </a:t>
            </a:r>
            <a:r>
              <a:rPr lang="en-IN" sz="1800" b="1" dirty="0">
                <a:solidFill>
                  <a:srgbClr val="D4EBD8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Program (HTD)</a:t>
            </a:r>
            <a:endParaRPr lang="en-GB" sz="1800" b="1" dirty="0">
              <a:solidFill>
                <a:srgbClr val="D4EBD8"/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CB2579-B963-A703-FF7E-F15C10241760}"/>
              </a:ext>
            </a:extLst>
          </p:cNvPr>
          <p:cNvSpPr txBox="1"/>
          <p:nvPr/>
        </p:nvSpPr>
        <p:spPr>
          <a:xfrm>
            <a:off x="4814048" y="1604299"/>
            <a:ext cx="66518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Refreshed understanding on C#, SQL, and RDBMS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More in-depth understanding of SDLC (particularly Agile development)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Updated knowledge on ASP.NET MVC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Learned a different way to access, configure, and manipulate SQL databases in .NET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Introduced to Identity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Became more accustomed to version control with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Experienced how to create APIs for the first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Finally learned something on the deployment end of the development cycle (introduction to Docker and Kubernetes)</a:t>
            </a:r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4138505" y="372546"/>
            <a:ext cx="3910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  <a:cs typeface="Segoe UI" panose="020B0502040204020203" pitchFamily="34" charset="0"/>
              </a:rPr>
              <a:t>Problem Statement of the Capstone Project</a:t>
            </a:r>
            <a:endParaRPr lang="en-GB" sz="2400" b="1" dirty="0">
              <a:solidFill>
                <a:schemeClr val="bg1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F7E5C-C997-4533-D5FD-FC556423B496}"/>
              </a:ext>
            </a:extLst>
          </p:cNvPr>
          <p:cNvSpPr txBox="1"/>
          <p:nvPr/>
        </p:nvSpPr>
        <p:spPr>
          <a:xfrm>
            <a:off x="779929" y="1882588"/>
            <a:ext cx="102556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Enrollment in college has always been a hassle, between all the paperwork one had to fill out and all the offices one had to visit. A lot of processes are still done by hand, and what few online solutions exist leave something to be desired in terms of performance or user experience.</a:t>
            </a:r>
          </a:p>
          <a:p>
            <a:endParaRPr lang="en-PH" dirty="0"/>
          </a:p>
          <a:p>
            <a:r>
              <a:rPr lang="en-PH" dirty="0"/>
              <a:t>This project aims to answer the question of whether it is possible to create a Student Enrollment System where the process of adding and dropping classes is quick and easy for the student. </a:t>
            </a:r>
          </a:p>
          <a:p>
            <a:endParaRPr lang="en-P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What is the most convenient way for administrative staff to add information regarding the classes the students can enroll?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How can the process of searching for, adding, and dropping classes be streamlined?</a:t>
            </a:r>
          </a:p>
        </p:txBody>
      </p:sp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130CDC-7A2C-2A43-EC31-7447B1BF6C98}"/>
              </a:ext>
            </a:extLst>
          </p:cNvPr>
          <p:cNvSpPr txBox="1"/>
          <p:nvPr/>
        </p:nvSpPr>
        <p:spPr>
          <a:xfrm>
            <a:off x="4224229" y="372546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Approach Note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4F0D7-36F0-1DDD-19AE-CA6C37E9C145}"/>
              </a:ext>
            </a:extLst>
          </p:cNvPr>
          <p:cNvSpPr txBox="1"/>
          <p:nvPr/>
        </p:nvSpPr>
        <p:spPr>
          <a:xfrm>
            <a:off x="510989" y="1837763"/>
            <a:ext cx="110265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Detailed an exhaustive list of functions required of the system and documented them in a business requirements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Illustrated aforementioned functions as well as required database entities with diagrams for use as a visual guide in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Construct a mockup of the desired look of the system with static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Actual development of application with ASP.NET MVC 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Configured Identity Framework to enable authorization based on login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Added Student and Administrator 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Configured the main database and established all the relationships between entities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Developed the repository functions that facilitated the creation, retrieval, updating, and deletion of data for each and every table in the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Created corresponding controllers and views that utilized said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Tested each function and ensured various validations were in place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Configured authorizations with respect to user roles for pertinent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Development of Web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Containerization of both MVC application and APIs via Docker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Configuration of .</a:t>
            </a:r>
            <a:r>
              <a:rPr lang="en-PH" dirty="0" err="1"/>
              <a:t>yaml</a:t>
            </a:r>
            <a:r>
              <a:rPr lang="en-PH" dirty="0"/>
              <a:t> file to enable application deployment via Kubernetes</a:t>
            </a:r>
          </a:p>
          <a:p>
            <a:pPr lvl="1"/>
            <a:endParaRPr lang="en-PH" dirty="0"/>
          </a:p>
          <a:p>
            <a:pPr marL="3943350" lvl="8" indent="-285750">
              <a:buFont typeface="Arial" panose="020B0604020202020204" pitchFamily="34" charset="0"/>
              <a:buChar char="•"/>
            </a:pPr>
            <a:endParaRPr lang="en-P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9034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E54924-F5C1-18D1-93CD-42A8DFEBA12D}"/>
              </a:ext>
            </a:extLst>
          </p:cNvPr>
          <p:cNvSpPr txBox="1"/>
          <p:nvPr/>
        </p:nvSpPr>
        <p:spPr>
          <a:xfrm>
            <a:off x="4224229" y="515421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Wireframe/Architecture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004A8-EA21-1CDE-1EF0-160886BBA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5" y="1829840"/>
            <a:ext cx="5091952" cy="389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01127-5E96-443F-685D-90E7A869F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882" y="1829840"/>
            <a:ext cx="6073262" cy="389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3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464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Wireframe/Architecture</a:t>
            </a:r>
            <a:endParaRPr lang="en-GB" sz="18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1F04C1-E2AD-5350-949D-40FF0CF6F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50" y="1265364"/>
            <a:ext cx="5854014" cy="51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464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Wireframe/Architecture</a:t>
            </a:r>
            <a:endParaRPr lang="en-GB" sz="18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6B2591-9B75-99EC-4FC5-2C4F0369A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599" y="1249262"/>
            <a:ext cx="5105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10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BD0108-4925-6882-BED6-EAA8915DEA81}"/>
              </a:ext>
            </a:extLst>
          </p:cNvPr>
          <p:cNvSpPr txBox="1"/>
          <p:nvPr/>
        </p:nvSpPr>
        <p:spPr>
          <a:xfrm>
            <a:off x="195046" y="82616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D43C5-7456-BE3A-D059-E42A43B18754}"/>
              </a:ext>
            </a:extLst>
          </p:cNvPr>
          <p:cNvSpPr txBox="1"/>
          <p:nvPr/>
        </p:nvSpPr>
        <p:spPr>
          <a:xfrm>
            <a:off x="195046" y="464879"/>
            <a:ext cx="64819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(Frontend, Database, Backend, Key Validations, Functionalities Etc.)</a:t>
            </a:r>
            <a:endParaRPr lang="en-GB" sz="1600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10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737</Words>
  <Application>Microsoft Office PowerPoint</Application>
  <PresentationFormat>Widescreen</PresentationFormat>
  <Paragraphs>71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Derryck Ramos</cp:lastModifiedBy>
  <cp:revision>41</cp:revision>
  <dcterms:created xsi:type="dcterms:W3CDTF">2023-02-09T10:19:33Z</dcterms:created>
  <dcterms:modified xsi:type="dcterms:W3CDTF">2023-04-25T07:57:34Z</dcterms:modified>
</cp:coreProperties>
</file>